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media/media3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4974"/>
    <p:restoredTop sz="94660"/>
  </p:normalViewPr>
  <p:slideViewPr>
    <p:cSldViewPr snapToGrid="0">
      <p:cViewPr varScale="1">
        <p:scale>
          <a:sx n="58" d="100"/>
          <a:sy n="58" d="100"/>
        </p:scale>
        <p:origin x="96" y="1146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F50C8-2F51-5C3E-61F7-D80087DEB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553520-1FFB-F036-6267-64E78CD6E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7F7D6-47BE-612A-2586-45C1E61A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14157E-8C85-9234-A7CB-D1567516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CA2FE-E5FD-0128-FEBD-95691D03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7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790F7-F0D3-3A30-18D0-35435BEE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E14925-2723-B291-D5A9-7C57A7B80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0578B-EE79-AD51-C667-4C69013F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FEB6B-A704-D6F8-0DE0-DE1667CC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4BB2FC-5F88-5047-0A24-45925238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3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B4E534-E24E-5C3C-2ACB-ED43C172B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BB98BD-E82E-CFFC-0A44-88A7B52D3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2C5A13-ED7B-1B98-351A-B17F893C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EA9DB6-F076-F0DE-1A09-447658AB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924661-92DE-892B-03E0-C890926C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3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604E7-C9A5-AA83-F6CF-EBD4783EC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52F7A-2372-F226-99A6-5860D7631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C674D-8778-B417-7948-D3D53FF43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58FA26-D554-B2E2-D515-85BCDBB8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42108-E640-48AE-B5E9-74A0E4AE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0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B24AD-771C-3784-8D53-7E054A45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9B94C7-8607-3A57-8041-07C733A90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7A4AF-5470-6990-591F-2493EF837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32A55E-BFA6-0528-2F80-FFFC7F52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6BD9B-D948-B1A5-D59E-A10CCBBB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62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7E190-E5A3-5994-F5F5-A979FCA9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D55EA-B4BC-A855-73E3-3C1FEC025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5129-7591-2EB2-1A66-DDD00E17F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584D4B-74F5-B339-3AE6-3E803B2D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9F1E36-878F-C649-1E6D-9999663A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B3DEDB-F886-9E2D-2C8F-C9FEC8D7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8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E2D59-17FD-8E75-32A9-6E53C1B4A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1949AC-FB69-41CE-DAFA-83289CF09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D18EC3-D382-7B1C-02E2-CF461DA0E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B065F3-7C6D-2887-1001-ED6A93E99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5500F3-87C2-660B-A652-932631A5A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FE5771-1F09-3BA2-66AD-F7755FA1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03BD4B-0135-D556-AD81-0A0857D2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94A9E9-21FF-9898-F938-FBE98761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97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05112-7049-0C23-BA58-DF67D9D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87E388-1BBC-C60C-4BE6-D1A68C38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D2AFCA-2E65-9899-D100-CC6953C7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D1012-BD00-4F4C-0D0F-D99DFDB2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5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80E5F5-0736-DAE3-926F-A731FE25792B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DC9598-AEE1-2204-8B6B-D0FBB59F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290DB9-A4B8-74F7-99BA-DF79BC79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D2B20-B6D2-CF53-E196-51FF6A4C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860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1701F-EEA5-F0E3-1C3B-A4132382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D7044-0093-8A47-C246-74AD942B2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AD0F26-6E76-2153-7908-FC099A588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B5741-66DC-DE11-73B3-B5B2EFD2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2C89EC-2F36-A42D-8435-BBBE4248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91867B-9F0E-D468-10A2-3FD42551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20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93A68-1659-8246-3535-E26895E4C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0951C9-2E36-5F6B-04FF-27B47ABB1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C8C62-DFC9-2BAC-84DB-D0FAEFBDF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5A742E-4E0D-2836-5BFE-7F09BF9B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83EAB-5FE2-9740-3122-A6ED59D2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07533-9751-5885-5373-D79EE899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9730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07CBFB-82D4-068C-9E1C-FA5E9B0D7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E19FA4-533B-6CE1-BC9A-38CDBDAFC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7E9CC-B6F6-1FFC-64A6-AFF1F845F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25425-66D5-4D06-BD26-5CB0CD017D8C}" type="datetimeFigureOut">
              <a:rPr lang="ko-KR" altLang="en-US" smtClean="0"/>
              <a:t>2023-10-18(Wed)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FDE2D-3C4E-C54B-16FC-037C06637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DFB0E-32D9-D753-86EC-5B1E0ED95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56F31-8AA3-4607-9CDD-2E7FEE4E26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microsoft.com/office/2007/relationships/media" Target="../media/media2.mp4"  /><Relationship Id="rId2" Type="http://schemas.openxmlformats.org/officeDocument/2006/relationships/video" Target="../media/media2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7.png"  /></Relationships>
</file>

<file path=ppt/slides/_rels/slide16.xml.rels><?xml version="1.0" encoding="UTF-8" standalone="yes" ?><Relationships xmlns="http://schemas.openxmlformats.org/package/2006/relationships"><Relationship Id="rId1" Type="http://schemas.microsoft.com/office/2007/relationships/media" Target="../media/media3.mp4"  /><Relationship Id="rId2" Type="http://schemas.openxmlformats.org/officeDocument/2006/relationships/video" Target="../media/media3.mp4"  /><Relationship Id="rId3" Type="http://schemas.openxmlformats.org/officeDocument/2006/relationships/slideLayout" Target="../slideLayouts/slideLayout7.xml"  /><Relationship Id="rId4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바닥, 실내, 가구, 커피 테이블이(가) 표시된 사진&#10;&#10;자동 생성된 설명">
            <a:extLst>
              <a:ext uri="{FF2B5EF4-FFF2-40B4-BE49-F238E27FC236}">
                <a16:creationId xmlns:a16="http://schemas.microsoft.com/office/drawing/2014/main" id="{D2A02DEC-4FA9-1586-F23C-61606EED83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3EC859-1E57-C93A-4E97-BA0BA115BC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E7F683-7EB0-E57D-C50B-0098AB983BA2}"/>
              </a:ext>
            </a:extLst>
          </p:cNvPr>
          <p:cNvGrpSpPr/>
          <p:nvPr/>
        </p:nvGrpSpPr>
        <p:grpSpPr>
          <a:xfrm>
            <a:off x="3737184" y="2407539"/>
            <a:ext cx="4717632" cy="2113615"/>
            <a:chOff x="3737184" y="2440992"/>
            <a:chExt cx="4717632" cy="21136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3EDED7-0BDF-7D92-DC5A-2816360E9494}"/>
                </a:ext>
              </a:extLst>
            </p:cNvPr>
            <p:cNvSpPr txBox="1"/>
            <p:nvPr/>
          </p:nvSpPr>
          <p:spPr>
            <a:xfrm>
              <a:off x="4080064" y="2440992"/>
              <a:ext cx="403187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 err="1">
                  <a:solidFill>
                    <a:schemeClr val="accent6">
                      <a:lumMod val="75000"/>
                    </a:schemeClr>
                  </a:solidFill>
                  <a:latin typeface="SB 어그로 Bold" panose="02020603020101020101" pitchFamily="18" charset="-127"/>
                  <a:ea typeface="SB 어그로 Bold" panose="02020603020101020101" pitchFamily="18" charset="-127"/>
                </a:rPr>
                <a:t>졸업희망조</a:t>
              </a:r>
              <a:endParaRPr lang="ko-KR" altLang="en-US" sz="6000" b="1" dirty="0">
                <a:solidFill>
                  <a:schemeClr val="accent6">
                    <a:lumMod val="75000"/>
                  </a:schemeClr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F7416CA-EC40-AB91-7E00-E6072B3402BE}"/>
                </a:ext>
              </a:extLst>
            </p:cNvPr>
            <p:cNvCxnSpPr/>
            <p:nvPr/>
          </p:nvCxnSpPr>
          <p:spPr>
            <a:xfrm>
              <a:off x="3737184" y="4554607"/>
              <a:ext cx="4717632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642F8E8-2994-C62E-B4CE-227AF707C53C}"/>
                </a:ext>
              </a:extLst>
            </p:cNvPr>
            <p:cNvCxnSpPr/>
            <p:nvPr/>
          </p:nvCxnSpPr>
          <p:spPr>
            <a:xfrm>
              <a:off x="3737184" y="4428226"/>
              <a:ext cx="4717632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282042D8-2B62-867F-38F6-F35182F9B65E}"/>
              </a:ext>
            </a:extLst>
          </p:cNvPr>
          <p:cNvSpPr/>
          <p:nvPr/>
        </p:nvSpPr>
        <p:spPr>
          <a:xfrm rot="5400000">
            <a:off x="5767039" y="-1299678"/>
            <a:ext cx="665356" cy="4973444"/>
          </a:xfrm>
          <a:prstGeom prst="leftBrace">
            <a:avLst>
              <a:gd name="adj1" fmla="val 98836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5E15E9C8-2649-03E8-0437-6BD32B42B19E}"/>
              </a:ext>
            </a:extLst>
          </p:cNvPr>
          <p:cNvSpPr/>
          <p:nvPr/>
        </p:nvSpPr>
        <p:spPr>
          <a:xfrm rot="16200000" flipV="1">
            <a:off x="5767039" y="3186129"/>
            <a:ext cx="665356" cy="4973444"/>
          </a:xfrm>
          <a:prstGeom prst="leftBrace">
            <a:avLst>
              <a:gd name="adj1" fmla="val 98836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A39B0-F341-A5B9-8DD6-C68496033433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5F3E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3317" y="245327"/>
            <a:ext cx="649698" cy="29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accent6">
                    <a:lumMod val="75000"/>
                  </a:schemeClr>
                </a:solidFill>
              </a:rPr>
              <a:t>Part 1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314" y="557561"/>
            <a:ext cx="282140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>
                <a:solidFill>
                  <a:schemeClr val="accent6">
                    <a:lumMod val="75000"/>
                  </a:schemeClr>
                </a:solidFill>
              </a:rPr>
              <a:t>블라인드-코드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0030" y="245327"/>
            <a:ext cx="527335" cy="29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</a:rPr>
              <a:t>코드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29425" y="1759436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rm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49794" y="4299770"/>
            <a:ext cx="2087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26444" y="4299770"/>
            <a:ext cx="2087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39" y="1209262"/>
            <a:ext cx="5701546" cy="34598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12" y="1209262"/>
            <a:ext cx="3082637" cy="543627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3317" y="245327"/>
            <a:ext cx="649698" cy="29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accent6">
                    <a:lumMod val="75000"/>
                  </a:schemeClr>
                </a:solidFill>
              </a:rPr>
              <a:t>Part 1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314" y="557561"/>
            <a:ext cx="410465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블라인드-시현 영상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0030" y="245327"/>
            <a:ext cx="96212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시현 영상</a:t>
            </a:r>
          </a:p>
        </p:txBody>
      </p:sp>
      <p:pic>
        <p:nvPicPr>
          <p:cNvPr id="7" name="KakaoTalk_20231017_205535176">
            <a:hlinkClick r:id="" action="ppaction://media"/>
            <a:extLst>
              <a:ext uri="{FF2B5EF4-FFF2-40B4-BE49-F238E27FC236}">
                <a16:creationId xmlns:a16="http://schemas.microsoft.com/office/drawing/2014/main" id="{30B48D05-C327-163C-C78C-22900C535A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9615" y="1750870"/>
            <a:ext cx="7719395" cy="43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03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/>
          <p:cNvCxnSpPr/>
          <p:nvPr/>
        </p:nvCxnSpPr>
        <p:spPr>
          <a:xfrm>
            <a:off x="6947555" y="2185535"/>
            <a:ext cx="1576004" cy="908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TextBox 2"/>
          <p:cNvSpPr txBox="1"/>
          <p:nvPr/>
        </p:nvSpPr>
        <p:spPr>
          <a:xfrm>
            <a:off x="613317" y="245327"/>
            <a:ext cx="676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613314" y="557561"/>
            <a:ext cx="30541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에어컨-개념도</a:t>
            </a:r>
          </a:p>
        </p:txBody>
      </p:sp>
      <p:sp>
        <p:nvSpPr>
          <p:cNvPr id="29" name="TextBox 4"/>
          <p:cNvSpPr txBox="1"/>
          <p:nvPr/>
        </p:nvSpPr>
        <p:spPr>
          <a:xfrm>
            <a:off x="1250030" y="245327"/>
            <a:ext cx="1089310" cy="29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</a:rPr>
              <a:t>상세 개념도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2869055" y="2490912"/>
            <a:ext cx="1274869" cy="63489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955243" y="4191808"/>
            <a:ext cx="1319519" cy="42732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947555" y="4736235"/>
            <a:ext cx="1576004" cy="908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아두이노 - 온습도센서 : 네이버 블로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62" y="3032703"/>
            <a:ext cx="1830357" cy="13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003" y="1647814"/>
            <a:ext cx="537721" cy="10754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86" y="4175190"/>
            <a:ext cx="537721" cy="1075441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>
            <a:off x="5927201" y="1647814"/>
            <a:ext cx="329938" cy="98981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위쪽 화살표 19"/>
          <p:cNvSpPr/>
          <p:nvPr/>
        </p:nvSpPr>
        <p:spPr>
          <a:xfrm rot="10800000">
            <a:off x="5927201" y="4175190"/>
            <a:ext cx="329938" cy="989814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전구 - 무료 과학 기술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75" y="4191808"/>
            <a:ext cx="1107440" cy="11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전구 - 무료 교육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267" y="1547711"/>
            <a:ext cx="1293817" cy="129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4"/>
          <p:cNvSpPr txBox="1"/>
          <p:nvPr/>
        </p:nvSpPr>
        <p:spPr>
          <a:xfrm>
            <a:off x="909032" y="4419079"/>
            <a:ext cx="152638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</a:rPr>
              <a:t>온습도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 센서</a:t>
            </a:r>
          </a:p>
        </p:txBody>
      </p:sp>
    </p:spTree>
    <p:extLst>
      <p:ext uri="{BB962C8B-B14F-4D97-AF65-F5344CB8AC3E}">
        <p14:creationId xmlns:p14="http://schemas.microsoft.com/office/powerpoint/2010/main" val="32589782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3317" y="245327"/>
            <a:ext cx="676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314" y="557561"/>
            <a:ext cx="262546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에어컨-코드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0030" y="245327"/>
            <a:ext cx="527335" cy="29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</a:rPr>
              <a:t>코드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9794" y="4299770"/>
            <a:ext cx="2087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26444" y="4299770"/>
            <a:ext cx="2087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" y="1146770"/>
            <a:ext cx="5362242" cy="42012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516" y="1146770"/>
            <a:ext cx="6373173" cy="431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424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3317" y="245327"/>
            <a:ext cx="676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314" y="557561"/>
            <a:ext cx="36759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에어컨-시현 영상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0030" y="245327"/>
            <a:ext cx="96212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시현 영상</a:t>
            </a:r>
          </a:p>
        </p:txBody>
      </p:sp>
      <p:pic>
        <p:nvPicPr>
          <p:cNvPr id="8" name="KakaoTalk_20231018_1000244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030" y="2144684"/>
            <a:ext cx="6799809" cy="37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4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/>
          <p:cNvCxnSpPr/>
          <p:nvPr/>
        </p:nvCxnSpPr>
        <p:spPr>
          <a:xfrm>
            <a:off x="6947555" y="2185535"/>
            <a:ext cx="1576004" cy="908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TextBox 2"/>
          <p:cNvSpPr txBox="1"/>
          <p:nvPr/>
        </p:nvSpPr>
        <p:spPr>
          <a:xfrm>
            <a:off x="613317" y="245327"/>
            <a:ext cx="676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613314" y="557561"/>
            <a:ext cx="47584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블루투스</a:t>
            </a:r>
            <a:r>
              <a:rPr lang="en-US" altLang="ko-KR" sz="2800" b="1" spc="593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조명</a:t>
            </a:r>
            <a:r>
              <a:rPr lang="en-US" altLang="ko-KR" sz="2800" b="1" spc="593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-개념도</a:t>
            </a:r>
          </a:p>
        </p:txBody>
      </p:sp>
      <p:sp>
        <p:nvSpPr>
          <p:cNvPr id="29" name="TextBox 4"/>
          <p:cNvSpPr txBox="1"/>
          <p:nvPr/>
        </p:nvSpPr>
        <p:spPr>
          <a:xfrm>
            <a:off x="1250030" y="245327"/>
            <a:ext cx="7232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개념도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2869055" y="2490912"/>
            <a:ext cx="1274869" cy="63489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955243" y="4191808"/>
            <a:ext cx="1319519" cy="42732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947555" y="4736235"/>
            <a:ext cx="1576004" cy="908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전구 - 무료 과학 기술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75" y="4191808"/>
            <a:ext cx="1107440" cy="11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전구 - 무료 교육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267" y="1547711"/>
            <a:ext cx="1293817" cy="129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4"/>
          <p:cNvSpPr txBox="1"/>
          <p:nvPr/>
        </p:nvSpPr>
        <p:spPr>
          <a:xfrm>
            <a:off x="1141826" y="4419079"/>
            <a:ext cx="93968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핸드폰</a:t>
            </a:r>
          </a:p>
        </p:txBody>
      </p:sp>
      <p:pic>
        <p:nvPicPr>
          <p:cNvPr id="18" name="Picture 4" descr="블루투스 - 해시넷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5" y="3093454"/>
            <a:ext cx="1081736" cy="10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4723713" y="1697205"/>
            <a:ext cx="1571134" cy="99482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45777" y="4139718"/>
            <a:ext cx="1571134" cy="9948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9573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3317" y="245327"/>
            <a:ext cx="676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314" y="557561"/>
            <a:ext cx="55733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블루투스</a:t>
            </a:r>
            <a:r>
              <a:rPr lang="en-US" altLang="ko-KR" sz="2800" b="1" spc="593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조명</a:t>
            </a:r>
            <a:r>
              <a:rPr lang="en-US" altLang="ko-KR" sz="2800" b="1" spc="593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-시현 영상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0030" y="245327"/>
            <a:ext cx="96212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시현 영상</a:t>
            </a:r>
          </a:p>
        </p:txBody>
      </p:sp>
      <p:pic>
        <p:nvPicPr>
          <p:cNvPr id="6" name="블루투스 조명">
            <a:hlinkClick r:id="" action="ppaction://media"/>
            <a:extLst>
              <a:ext uri="{FF2B5EF4-FFF2-40B4-BE49-F238E27FC236}">
                <a16:creationId xmlns:a16="http://schemas.microsoft.com/office/drawing/2014/main" id="{3AA5E664-4D0D-91F5-A9FF-11FB871A95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030" y="1688696"/>
            <a:ext cx="7716419" cy="4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88A250-1C21-B3CB-EE3F-25EDF53E1E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A033E82-7048-2348-D16F-C4106DC78F84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3F28A-2DA5-9F04-2C0F-04CA4323F9A3}"/>
              </a:ext>
            </a:extLst>
          </p:cNvPr>
          <p:cNvSpPr txBox="1"/>
          <p:nvPr/>
        </p:nvSpPr>
        <p:spPr>
          <a:xfrm>
            <a:off x="4128153" y="2321004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54EF922C-5E9C-32E0-B777-5EDC9E8CA38D}"/>
              </a:ext>
            </a:extLst>
          </p:cNvPr>
          <p:cNvSpPr/>
          <p:nvPr/>
        </p:nvSpPr>
        <p:spPr>
          <a:xfrm rot="5400000">
            <a:off x="5767039" y="-1299678"/>
            <a:ext cx="665356" cy="4973444"/>
          </a:xfrm>
          <a:prstGeom prst="leftBrace">
            <a:avLst>
              <a:gd name="adj1" fmla="val 9883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D5684856-9AE5-D306-F935-58842C2E31F3}"/>
              </a:ext>
            </a:extLst>
          </p:cNvPr>
          <p:cNvSpPr/>
          <p:nvPr/>
        </p:nvSpPr>
        <p:spPr>
          <a:xfrm rot="16200000" flipV="1">
            <a:off x="5767039" y="3186129"/>
            <a:ext cx="665356" cy="4973444"/>
          </a:xfrm>
          <a:prstGeom prst="leftBrace">
            <a:avLst>
              <a:gd name="adj1" fmla="val 9883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45A73-ED01-986C-8FC7-E81DA8366FA5}"/>
              </a:ext>
            </a:extLst>
          </p:cNvPr>
          <p:cNvSpPr txBox="1"/>
          <p:nvPr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9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7FBD146-31D5-4FFF-8FC8-FB10279EF9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AD297-42AA-4195-A260-630E4B20F96E}"/>
              </a:ext>
            </a:extLst>
          </p:cNvPr>
          <p:cNvSpPr txBox="1"/>
          <p:nvPr/>
        </p:nvSpPr>
        <p:spPr>
          <a:xfrm>
            <a:off x="4524897" y="1046490"/>
            <a:ext cx="3142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5181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6368" y="470352"/>
            <a:ext cx="6752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36122" y="1499839"/>
            <a:ext cx="4922423" cy="5078940"/>
            <a:chOff x="203772" y="1478208"/>
            <a:chExt cx="4922423" cy="3858322"/>
          </a:xfrm>
        </p:grpSpPr>
        <p:sp>
          <p:nvSpPr>
            <p:cNvPr id="10" name="왼쪽 중괄호 9"/>
            <p:cNvSpPr/>
            <p:nvPr/>
          </p:nvSpPr>
          <p:spPr>
            <a:xfrm>
              <a:off x="203772" y="1478208"/>
              <a:ext cx="627095" cy="3858322"/>
            </a:xfrm>
            <a:prstGeom prst="leftBrace">
              <a:avLst>
                <a:gd name="adj1" fmla="val 91910"/>
                <a:gd name="adj2" fmla="val 500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5913" y="1635657"/>
              <a:ext cx="319052" cy="3008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3900" y="1651046"/>
              <a:ext cx="3232295" cy="3039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spc="305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팀원 소개 </a:t>
              </a:r>
              <a:r>
                <a:rPr lang="ko-KR" altLang="en-US" sz="2000" spc="305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및 역할 </a:t>
              </a:r>
              <a:r>
                <a:rPr lang="ko-KR" altLang="en-US" sz="2000" spc="305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소개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5913" y="2735912"/>
              <a:ext cx="319052" cy="3039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93900" y="2751300"/>
              <a:ext cx="1394165" cy="3039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spc="305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간트 차트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5913" y="3836166"/>
              <a:ext cx="319052" cy="3039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0461" y="4921031"/>
              <a:ext cx="2228815" cy="3039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spc="305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조명</a:t>
              </a:r>
              <a:r>
                <a:rPr lang="en-US" altLang="ko-KR" sz="2000" spc="305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(</a:t>
              </a:r>
              <a:r>
                <a:rPr lang="ko-KR" altLang="en-US" sz="2000" spc="305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블루투스</a:t>
              </a:r>
              <a:r>
                <a:rPr lang="en-US" altLang="ko-KR" sz="2000" spc="305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)</a:t>
              </a:r>
              <a:endParaRPr lang="ko-KR" altLang="en-US" sz="2000" spc="305" dirty="0">
                <a:solidFill>
                  <a:schemeClr val="accent6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5913" y="4936420"/>
              <a:ext cx="319052" cy="3039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7</a:t>
              </a:r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616368" y="1260088"/>
            <a:ext cx="471763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16368" y="1133707"/>
            <a:ext cx="471763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005059" y="6578779"/>
            <a:ext cx="2188019" cy="220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8263" y="3902722"/>
            <a:ext cx="3190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200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66832" y="4640293"/>
            <a:ext cx="1039258" cy="3870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305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개념도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8263" y="2454392"/>
            <a:ext cx="31905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00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52094" y="2441393"/>
            <a:ext cx="240654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305">
                <a:solidFill>
                  <a:schemeClr val="accent6">
                    <a:lumMod val="75000"/>
                  </a:schemeClr>
                </a:solidFill>
                <a:latin typeface="+mn-ea"/>
              </a:rPr>
              <a:t>주제 선정 및 동기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263" y="5314168"/>
            <a:ext cx="319052" cy="3894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endParaRPr lang="ko-KR" altLang="en-US" sz="200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2094" y="5301169"/>
            <a:ext cx="264848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305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블라인드 </a:t>
            </a:r>
            <a:r>
              <a:rPr lang="en-US" altLang="ko-KR" sz="2000" spc="305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2000" spc="305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에어컨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52094" y="3979417"/>
            <a:ext cx="20445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spc="305">
                <a:solidFill>
                  <a:schemeClr val="accent6">
                    <a:lumMod val="75000"/>
                  </a:schemeClr>
                </a:solidFill>
                <a:latin typeface="+mn-ea"/>
              </a:rPr>
              <a:t>구축 환경</a:t>
            </a:r>
            <a:r>
              <a:rPr lang="en-US" altLang="ko-KR" sz="2000" spc="305">
                <a:solidFill>
                  <a:schemeClr val="accent6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2000" spc="305">
                <a:solidFill>
                  <a:schemeClr val="accent6">
                    <a:lumMod val="75000"/>
                  </a:schemeClr>
                </a:solidFill>
                <a:latin typeface="+mn-ea"/>
              </a:rPr>
              <a:t>과정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5F3E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6676" y="374218"/>
            <a:ext cx="457413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팀원 소개 및 역할소개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4599" y="2498492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892455" y="2287422"/>
            <a:ext cx="422140" cy="422140"/>
          </a:xfrm>
          <a:prstGeom prst="ellipse">
            <a:avLst/>
          </a:prstGeom>
          <a:solidFill>
            <a:schemeClr val="accent4"/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568918" y="2287422"/>
            <a:ext cx="422140" cy="422140"/>
          </a:xfrm>
          <a:prstGeom prst="ellipse">
            <a:avLst/>
          </a:prstGeom>
          <a:solidFill>
            <a:schemeClr val="accent4"/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245381" y="2287422"/>
            <a:ext cx="422140" cy="422140"/>
          </a:xfrm>
          <a:prstGeom prst="ellipse">
            <a:avLst/>
          </a:prstGeom>
          <a:solidFill>
            <a:schemeClr val="accent4"/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921844" y="2287422"/>
            <a:ext cx="422140" cy="422140"/>
          </a:xfrm>
          <a:prstGeom prst="ellipse">
            <a:avLst/>
          </a:prstGeom>
          <a:solidFill>
            <a:schemeClr val="accent4"/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98307" y="2287422"/>
            <a:ext cx="422140" cy="422140"/>
          </a:xfrm>
          <a:prstGeom prst="ellipse">
            <a:avLst/>
          </a:prstGeom>
          <a:solidFill>
            <a:schemeClr val="accent4"/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274770" y="2287422"/>
            <a:ext cx="422140" cy="422140"/>
          </a:xfrm>
          <a:prstGeom prst="ellipse">
            <a:avLst/>
          </a:prstGeom>
          <a:solidFill>
            <a:schemeClr val="accent4"/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951232" y="2287422"/>
            <a:ext cx="422140" cy="422140"/>
          </a:xfrm>
          <a:prstGeom prst="ellipse">
            <a:avLst/>
          </a:prstGeom>
          <a:solidFill>
            <a:schemeClr val="accent4"/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762609" y="2921452"/>
            <a:ext cx="782955" cy="3388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</a:rPr>
              <a:t>신동혁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86209" y="2920632"/>
            <a:ext cx="7829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</a:rPr>
              <a:t>이동수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90759" y="2919812"/>
            <a:ext cx="78295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</a:rPr>
              <a:t>이종원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33409" y="2918992"/>
            <a:ext cx="7829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</a:rPr>
              <a:t>송태선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6059" y="2918172"/>
            <a:ext cx="7829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</a:rPr>
              <a:t>양현수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99659" y="2917352"/>
            <a:ext cx="7829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</a:rPr>
              <a:t>노규철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960" y="2916532"/>
            <a:ext cx="100540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2">
                    <a:lumMod val="25000"/>
                  </a:schemeClr>
                </a:solidFill>
              </a:rPr>
              <a:t>역할소개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20207" y="3633028"/>
            <a:ext cx="1498450" cy="3000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spc="-14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총괄</a:t>
            </a:r>
          </a:p>
        </p:txBody>
      </p:sp>
      <p:sp>
        <p:nvSpPr>
          <p:cNvPr id="45" name="TextBox 28"/>
          <p:cNvSpPr txBox="1"/>
          <p:nvPr/>
        </p:nvSpPr>
        <p:spPr>
          <a:xfrm>
            <a:off x="3723490" y="3633028"/>
            <a:ext cx="1498450" cy="3008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spc="-145">
                <a:solidFill>
                  <a:schemeClr val="bg2">
                    <a:lumMod val="25000"/>
                  </a:schemeClr>
                </a:solidFill>
                <a:latin typeface="+mn-ea"/>
              </a:rPr>
              <a:t>디자인</a:t>
            </a:r>
          </a:p>
        </p:txBody>
      </p:sp>
      <p:sp>
        <p:nvSpPr>
          <p:cNvPr id="46" name="TextBox 28"/>
          <p:cNvSpPr txBox="1"/>
          <p:nvPr/>
        </p:nvSpPr>
        <p:spPr>
          <a:xfrm>
            <a:off x="5351760" y="3657942"/>
            <a:ext cx="1498450" cy="2997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spc="-145">
                <a:solidFill>
                  <a:schemeClr val="bg2">
                    <a:lumMod val="25000"/>
                  </a:schemeClr>
                </a:solidFill>
                <a:latin typeface="+mn-ea"/>
              </a:rPr>
              <a:t>자료조사</a:t>
            </a:r>
          </a:p>
        </p:txBody>
      </p:sp>
      <p:sp>
        <p:nvSpPr>
          <p:cNvPr id="47" name="TextBox 28"/>
          <p:cNvSpPr txBox="1"/>
          <p:nvPr/>
        </p:nvSpPr>
        <p:spPr>
          <a:xfrm>
            <a:off x="7055043" y="3678162"/>
            <a:ext cx="1498450" cy="2993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spc="-145">
                <a:solidFill>
                  <a:schemeClr val="bg2">
                    <a:lumMod val="25000"/>
                  </a:schemeClr>
                </a:solidFill>
                <a:latin typeface="+mn-ea"/>
              </a:rPr>
              <a:t>프로그래밍</a:t>
            </a:r>
          </a:p>
        </p:txBody>
      </p:sp>
      <p:sp>
        <p:nvSpPr>
          <p:cNvPr id="48" name="TextBox 28"/>
          <p:cNvSpPr txBox="1"/>
          <p:nvPr/>
        </p:nvSpPr>
        <p:spPr>
          <a:xfrm>
            <a:off x="8728461" y="3657942"/>
            <a:ext cx="1498450" cy="2998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spc="-14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회로 설계</a:t>
            </a:r>
          </a:p>
        </p:txBody>
      </p:sp>
      <p:sp>
        <p:nvSpPr>
          <p:cNvPr id="49" name="TextBox 28"/>
          <p:cNvSpPr txBox="1"/>
          <p:nvPr/>
        </p:nvSpPr>
        <p:spPr>
          <a:xfrm>
            <a:off x="10401879" y="3657942"/>
            <a:ext cx="1498450" cy="2998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400" b="1" spc="-145">
                <a:solidFill>
                  <a:schemeClr val="bg2">
                    <a:lumMod val="25000"/>
                  </a:schemeClr>
                </a:solidFill>
                <a:latin typeface="+mn-ea"/>
              </a:rPr>
              <a:t>문서 제작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C8FC1D-E81C-4C56-8940-A628576E9E82}"/>
              </a:ext>
            </a:extLst>
          </p:cNvPr>
          <p:cNvSpPr txBox="1"/>
          <p:nvPr/>
        </p:nvSpPr>
        <p:spPr>
          <a:xfrm flipH="1">
            <a:off x="576578" y="1679138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Iot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미래 전망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43C15-D2F3-41AF-BDF5-E4F33CE73EB8}"/>
              </a:ext>
            </a:extLst>
          </p:cNvPr>
          <p:cNvSpPr txBox="1"/>
          <p:nvPr/>
        </p:nvSpPr>
        <p:spPr>
          <a:xfrm>
            <a:off x="576578" y="2623591"/>
            <a:ext cx="5628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우선적으로 국내 </a:t>
            </a:r>
            <a:r>
              <a:rPr lang="en-US" altLang="ko-KR" sz="1800" dirty="0" err="1"/>
              <a:t>Iot</a:t>
            </a:r>
            <a:r>
              <a:rPr lang="en-US" altLang="ko-KR" sz="1800" dirty="0"/>
              <a:t> </a:t>
            </a:r>
            <a:r>
              <a:rPr lang="ko-KR" altLang="en-US" sz="1800" dirty="0"/>
              <a:t>시장의 규모는 여태껏 꾸준히 확대되었습니다</a:t>
            </a:r>
            <a:r>
              <a:rPr lang="en-US" altLang="ko-KR" dirty="0"/>
              <a:t>.</a:t>
            </a:r>
            <a:r>
              <a:rPr lang="en-US" altLang="ko-KR" sz="1800" dirty="0"/>
              <a:t> </a:t>
            </a:r>
            <a:r>
              <a:rPr lang="ko-KR" altLang="en-US" sz="1800" dirty="0"/>
              <a:t>현재도 진행 중이며</a:t>
            </a:r>
            <a:r>
              <a:rPr lang="en-US" altLang="ko-KR" sz="1800" dirty="0"/>
              <a:t>, </a:t>
            </a:r>
            <a:r>
              <a:rPr lang="ko-KR" altLang="en-US" sz="1800" dirty="0"/>
              <a:t>미래 전망도 밝습니다</a:t>
            </a:r>
            <a:r>
              <a:rPr lang="en-US" altLang="ko-KR" sz="1800" dirty="0"/>
              <a:t>. </a:t>
            </a:r>
            <a:r>
              <a:rPr lang="ko-KR" altLang="en-US" dirty="0"/>
              <a:t>지금은 저희가 </a:t>
            </a:r>
            <a:r>
              <a:rPr lang="ko-KR" altLang="en-US" sz="1800" dirty="0"/>
              <a:t>이렇게 미니어처로 미래의 가정 모습을 제작해 보았지만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멀지 않은 미래에 이러한 </a:t>
            </a:r>
            <a:r>
              <a:rPr lang="en-US" altLang="ko-KR" sz="1800" dirty="0"/>
              <a:t>[</a:t>
            </a:r>
            <a:r>
              <a:rPr lang="ko-KR" altLang="en-US" sz="1800" dirty="0"/>
              <a:t>스마트 가정 시스템</a:t>
            </a:r>
            <a:r>
              <a:rPr lang="en-US" altLang="ko-KR" sz="1800" dirty="0"/>
              <a:t>]</a:t>
            </a:r>
            <a:r>
              <a:rPr lang="ko-KR" altLang="en-US" sz="1800" dirty="0"/>
              <a:t>과 같이 발전된 기술로 더 똑똑한 미래의 가정을 우리의 생활에서 만나볼 수 있을 것이라고 생각합니다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1CA31F-A4A9-408F-A740-CE9F975AD82F}"/>
              </a:ext>
            </a:extLst>
          </p:cNvPr>
          <p:cNvCxnSpPr>
            <a:cxnSpLocks/>
          </p:cNvCxnSpPr>
          <p:nvPr/>
        </p:nvCxnSpPr>
        <p:spPr>
          <a:xfrm>
            <a:off x="576578" y="1433641"/>
            <a:ext cx="562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154464-CC89-43AC-A18B-701941D595A0}"/>
              </a:ext>
            </a:extLst>
          </p:cNvPr>
          <p:cNvCxnSpPr>
            <a:cxnSpLocks/>
          </p:cNvCxnSpPr>
          <p:nvPr/>
        </p:nvCxnSpPr>
        <p:spPr>
          <a:xfrm>
            <a:off x="576578" y="5624641"/>
            <a:ext cx="562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0C0FCB-85FB-8329-88CD-844D5A27D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3" y="224589"/>
            <a:ext cx="4956532" cy="61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FF0DEB3-41FA-8F40-C390-6A53211B33F9}"/>
              </a:ext>
            </a:extLst>
          </p:cNvPr>
          <p:cNvGrpSpPr/>
          <p:nvPr/>
        </p:nvGrpSpPr>
        <p:grpSpPr>
          <a:xfrm>
            <a:off x="6286641" y="1433641"/>
            <a:ext cx="5628640" cy="4191000"/>
            <a:chOff x="576578" y="1433641"/>
            <a:chExt cx="5628640" cy="4191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443C15-D2F3-41AF-BDF5-E4F33CE73EB8}"/>
                </a:ext>
              </a:extLst>
            </p:cNvPr>
            <p:cNvSpPr txBox="1"/>
            <p:nvPr/>
          </p:nvSpPr>
          <p:spPr>
            <a:xfrm>
              <a:off x="576578" y="2511840"/>
              <a:ext cx="562864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800" dirty="0"/>
                <a:t>삶의 질을 보다 더 향상시킬 수 있는 가정 시스템을 만들어 보고자 선정하게 되었습니다</a:t>
              </a:r>
              <a:r>
                <a:rPr lang="en-US" altLang="ko-KR" sz="1800" dirty="0"/>
                <a:t>.</a:t>
              </a:r>
            </a:p>
            <a:p>
              <a:pPr fontAlgn="base"/>
              <a:r>
                <a:rPr lang="ko-KR" altLang="en-US" sz="1800" dirty="0"/>
                <a:t>편리하고 똑똑한 </a:t>
              </a:r>
              <a:r>
                <a:rPr lang="en-US" altLang="ko-KR" sz="1800" dirty="0">
                  <a:solidFill>
                    <a:srgbClr val="00B0F0"/>
                  </a:solidFill>
                </a:rPr>
                <a:t>[</a:t>
              </a:r>
              <a:r>
                <a:rPr lang="ko-KR" altLang="en-US" sz="1800" dirty="0">
                  <a:solidFill>
                    <a:srgbClr val="00B0F0"/>
                  </a:solidFill>
                </a:rPr>
                <a:t>스마트 가정 시스템</a:t>
              </a:r>
              <a:r>
                <a:rPr lang="en-US" altLang="ko-KR" sz="1800" dirty="0"/>
                <a:t>]</a:t>
              </a:r>
              <a:r>
                <a:rPr lang="ko-KR" altLang="en-US" sz="1800" dirty="0"/>
                <a:t>을 활용하여 기존의 우리가 느꼈었던 일상생활 속의 답답함 또는 불편함 등을 개선할 수 있다고 판단하며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거동이 불편한 장애인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노약자 또는 임산부 등에게도 편의를 제공하여 일부분의 불편함 들을 해소할 수 있을 것이라고 </a:t>
              </a:r>
              <a:r>
                <a:rPr lang="ko-KR" altLang="en-US" dirty="0"/>
                <a:t>생각하여</a:t>
              </a:r>
              <a:r>
                <a:rPr lang="ko-KR" altLang="en-US" sz="1800" dirty="0"/>
                <a:t> 이러한 주제를 선정하였습니다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11CA31F-A4A9-408F-A740-CE9F975AD82F}"/>
                </a:ext>
              </a:extLst>
            </p:cNvPr>
            <p:cNvCxnSpPr>
              <a:cxnSpLocks/>
            </p:cNvCxnSpPr>
            <p:nvPr/>
          </p:nvCxnSpPr>
          <p:spPr>
            <a:xfrm>
              <a:off x="576578" y="1433641"/>
              <a:ext cx="56286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E154464-CC89-43AC-A18B-701941D595A0}"/>
                </a:ext>
              </a:extLst>
            </p:cNvPr>
            <p:cNvCxnSpPr>
              <a:cxnSpLocks/>
            </p:cNvCxnSpPr>
            <p:nvPr/>
          </p:nvCxnSpPr>
          <p:spPr>
            <a:xfrm>
              <a:off x="576578" y="5624641"/>
              <a:ext cx="56286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6676172-494C-C700-254E-FBEA23E56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" y="128337"/>
            <a:ext cx="5877561" cy="60209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D6443-FB66-3C47-A14F-B35EED9D0440}"/>
              </a:ext>
            </a:extLst>
          </p:cNvPr>
          <p:cNvSpPr txBox="1"/>
          <p:nvPr/>
        </p:nvSpPr>
        <p:spPr>
          <a:xfrm flipH="1">
            <a:off x="6286641" y="1600438"/>
            <a:ext cx="5877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 및 동기</a:t>
            </a:r>
          </a:p>
        </p:txBody>
      </p:sp>
    </p:spTree>
    <p:extLst>
      <p:ext uri="{BB962C8B-B14F-4D97-AF65-F5344CB8AC3E}">
        <p14:creationId xmlns:p14="http://schemas.microsoft.com/office/powerpoint/2010/main" val="185792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smGrid">
          <a:fgClr>
            <a:srgbClr val="f2efea"/>
          </a:fgClr>
          <a:bgClr>
            <a:srgbClr val="f2efea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중괄호 1"/>
          <p:cNvSpPr/>
          <p:nvPr/>
        </p:nvSpPr>
        <p:spPr>
          <a:xfrm>
            <a:off x="280639" y="245328"/>
            <a:ext cx="2387147" cy="593658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94462" y="245328"/>
            <a:ext cx="1965125" cy="467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 b="1" spc="605">
                <a:solidFill>
                  <a:schemeClr val="accent6">
                    <a:lumMod val="75000"/>
                  </a:schemeClr>
                </a:solidFill>
              </a:rPr>
              <a:t>간트 차트</a:t>
            </a:r>
            <a:endParaRPr lang="ko-KR" altLang="en-US" sz="2500" b="1" spc="605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9505" y="929029"/>
            <a:ext cx="10194047" cy="557729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5F3E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3198" y="361718"/>
            <a:ext cx="2240108" cy="51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>
                <a:solidFill>
                  <a:schemeClr val="accent6">
                    <a:lumMod val="75000"/>
                  </a:schemeClr>
                </a:solidFill>
              </a:rPr>
              <a:t>구축 환경</a:t>
            </a:r>
          </a:p>
        </p:txBody>
      </p:sp>
      <p:sp>
        <p:nvSpPr>
          <p:cNvPr id="6" name="타원 5"/>
          <p:cNvSpPr/>
          <p:nvPr/>
        </p:nvSpPr>
        <p:spPr>
          <a:xfrm>
            <a:off x="6586194" y="1514100"/>
            <a:ext cx="3617299" cy="36172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036045" y="1514101"/>
            <a:ext cx="3617299" cy="36172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26" name="Picture 2" descr="아두이노개발, 라즈베리 파이, 임베디드 개발, 시제품 제작, IOT 개발, 3D 프린팅-재능넷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75058" y="2512735"/>
            <a:ext cx="2439570" cy="1620027"/>
          </a:xfrm>
          <a:prstGeom prst="rect">
            <a:avLst/>
          </a:prstGeom>
          <a:noFill/>
        </p:spPr>
      </p:pic>
      <p:pic>
        <p:nvPicPr>
          <p:cNvPr id="3076" name="Picture 4" descr="블루투스 - 해시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84" y="239656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>
          <a:xfrm>
            <a:off x="8505045" y="3566631"/>
            <a:ext cx="1852942" cy="17156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505045" y="1089924"/>
            <a:ext cx="1852942" cy="17156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578416" y="1089924"/>
            <a:ext cx="1852942" cy="17156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578416" y="3566631"/>
            <a:ext cx="1852942" cy="17156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F7039A0D-5D78-01FC-A21D-52D43068A37F}"/>
              </a:ext>
            </a:extLst>
          </p:cNvPr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D2D54-592C-B441-9FD7-1A6EF381BF49}"/>
              </a:ext>
            </a:extLst>
          </p:cNvPr>
          <p:cNvSpPr txBox="1"/>
          <p:nvPr/>
        </p:nvSpPr>
        <p:spPr>
          <a:xfrm>
            <a:off x="934840" y="394498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spc="600" dirty="0">
                <a:solidFill>
                  <a:schemeClr val="accent6">
                    <a:lumMod val="75000"/>
                  </a:schemeClr>
                </a:solidFill>
              </a:rPr>
              <a:t>개념도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045" y="1464521"/>
            <a:ext cx="1963712" cy="11045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28" y="1089924"/>
            <a:ext cx="1685117" cy="157757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42" y="3807889"/>
            <a:ext cx="1232091" cy="11666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10" y="3672682"/>
            <a:ext cx="1503575" cy="1503575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4999774" y="2398073"/>
            <a:ext cx="1852942" cy="17156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8" y="2649328"/>
            <a:ext cx="1260658" cy="1260658"/>
          </a:xfrm>
          <a:prstGeom prst="rect">
            <a:avLst/>
          </a:prstGeom>
        </p:spPr>
      </p:pic>
      <p:cxnSp>
        <p:nvCxnSpPr>
          <p:cNvPr id="33" name="직선 연결선 32"/>
          <p:cNvCxnSpPr>
            <a:stCxn id="16" idx="1"/>
          </p:cNvCxnSpPr>
          <p:nvPr/>
        </p:nvCxnSpPr>
        <p:spPr>
          <a:xfrm flipH="1">
            <a:off x="6622276" y="2016815"/>
            <a:ext cx="1882769" cy="6506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28" idx="2"/>
            <a:endCxn id="29" idx="5"/>
          </p:cNvCxnSpPr>
          <p:nvPr/>
        </p:nvCxnSpPr>
        <p:spPr>
          <a:xfrm flipH="1" flipV="1">
            <a:off x="6581359" y="3862497"/>
            <a:ext cx="1923686" cy="5619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3" idx="6"/>
            <a:endCxn id="29" idx="3"/>
          </p:cNvCxnSpPr>
          <p:nvPr/>
        </p:nvCxnSpPr>
        <p:spPr>
          <a:xfrm flipV="1">
            <a:off x="3431358" y="3862497"/>
            <a:ext cx="1839773" cy="5619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5" idx="6"/>
            <a:endCxn id="29" idx="1"/>
          </p:cNvCxnSpPr>
          <p:nvPr/>
        </p:nvCxnSpPr>
        <p:spPr>
          <a:xfrm>
            <a:off x="3431358" y="1947764"/>
            <a:ext cx="1839773" cy="70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341;p26"/>
          <p:cNvSpPr txBox="1"/>
          <p:nvPr/>
        </p:nvSpPr>
        <p:spPr>
          <a:xfrm>
            <a:off x="8702516" y="5188261"/>
            <a:ext cx="14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조명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342;p26"/>
          <p:cNvSpPr txBox="1"/>
          <p:nvPr/>
        </p:nvSpPr>
        <p:spPr>
          <a:xfrm>
            <a:off x="1689533" y="5323468"/>
            <a:ext cx="14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블라인드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344;p26"/>
          <p:cNvSpPr txBox="1"/>
          <p:nvPr/>
        </p:nvSpPr>
        <p:spPr>
          <a:xfrm>
            <a:off x="8726580" y="2780000"/>
            <a:ext cx="1458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TV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345;p26"/>
          <p:cNvSpPr txBox="1"/>
          <p:nvPr/>
        </p:nvSpPr>
        <p:spPr>
          <a:xfrm>
            <a:off x="1689533" y="2768127"/>
            <a:ext cx="1458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Malgun Gothic"/>
                <a:ea typeface="Malgun Gothic"/>
                <a:cs typeface="Malgun Gothic"/>
                <a:sym typeface="Malgun Gothic"/>
              </a:rPr>
              <a:t>에어컨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80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2EFEA"/>
          </a:fgClr>
          <a:bgClr>
            <a:srgbClr val="F2EF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/>
          <p:cNvCxnSpPr/>
          <p:nvPr/>
        </p:nvCxnSpPr>
        <p:spPr>
          <a:xfrm>
            <a:off x="6947555" y="2185535"/>
            <a:ext cx="1576004" cy="908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양쪽 중괄호 1"/>
          <p:cNvSpPr/>
          <p:nvPr/>
        </p:nvSpPr>
        <p:spPr>
          <a:xfrm>
            <a:off x="280639" y="245328"/>
            <a:ext cx="11630722" cy="835454"/>
          </a:xfrm>
          <a:prstGeom prst="bracePair">
            <a:avLst>
              <a:gd name="adj" fmla="val 10385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TextBox 2"/>
          <p:cNvSpPr txBox="1"/>
          <p:nvPr/>
        </p:nvSpPr>
        <p:spPr>
          <a:xfrm>
            <a:off x="613317" y="245327"/>
            <a:ext cx="649698" cy="29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solidFill>
                  <a:schemeClr val="accent6">
                    <a:lumMod val="75000"/>
                  </a:schemeClr>
                </a:solidFill>
              </a:rPr>
              <a:t>Part 1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613314" y="557561"/>
            <a:ext cx="324050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 spc="593" dirty="0">
                <a:solidFill>
                  <a:schemeClr val="accent6">
                    <a:lumMod val="75000"/>
                  </a:schemeClr>
                </a:solidFill>
              </a:rPr>
              <a:t>블라인드-개념도</a:t>
            </a:r>
          </a:p>
        </p:txBody>
      </p:sp>
      <p:sp>
        <p:nvSpPr>
          <p:cNvPr id="29" name="TextBox 4"/>
          <p:cNvSpPr txBox="1"/>
          <p:nvPr/>
        </p:nvSpPr>
        <p:spPr>
          <a:xfrm>
            <a:off x="1250030" y="245327"/>
            <a:ext cx="1089310" cy="29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상세 개념도</a:t>
            </a:r>
          </a:p>
        </p:txBody>
      </p:sp>
      <p:pic>
        <p:nvPicPr>
          <p:cNvPr id="1030" name="Picture 6" descr="7-2 조도센서 모듈 아두이노 베스트 부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6" y="2934474"/>
            <a:ext cx="1470997" cy="147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146" y="3845858"/>
            <a:ext cx="1574277" cy="1798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325" y="1260712"/>
            <a:ext cx="2625921" cy="1849648"/>
          </a:xfrm>
          <a:prstGeom prst="rect">
            <a:avLst/>
          </a:prstGeom>
        </p:spPr>
      </p:pic>
      <p:sp>
        <p:nvSpPr>
          <p:cNvPr id="12" name="해 11"/>
          <p:cNvSpPr/>
          <p:nvPr/>
        </p:nvSpPr>
        <p:spPr>
          <a:xfrm>
            <a:off x="4967926" y="1535086"/>
            <a:ext cx="1404594" cy="1300899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달 12"/>
          <p:cNvSpPr/>
          <p:nvPr/>
        </p:nvSpPr>
        <p:spPr>
          <a:xfrm>
            <a:off x="5297864" y="4015819"/>
            <a:ext cx="829559" cy="1725106"/>
          </a:xfrm>
          <a:prstGeom prst="moon">
            <a:avLst>
              <a:gd name="adj" fmla="val 43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2869055" y="2490912"/>
            <a:ext cx="1274869" cy="63489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955243" y="4191808"/>
            <a:ext cx="1319519" cy="42732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947555" y="4736235"/>
            <a:ext cx="1576004" cy="908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"/>
          <p:cNvSpPr txBox="1"/>
          <p:nvPr/>
        </p:nvSpPr>
        <p:spPr>
          <a:xfrm>
            <a:off x="1179029" y="4434281"/>
            <a:ext cx="12747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chemeClr val="accent6">
                    <a:lumMod val="75000"/>
                  </a:schemeClr>
                </a:solidFill>
              </a:rPr>
              <a:t>조도 센서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부드러운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c8f95"/>
      </a:accent1>
      <a:accent2>
        <a:srgbClr val="dcdfd6"/>
      </a:accent2>
      <a:accent3>
        <a:srgbClr val="b4a38d"/>
      </a:accent3>
      <a:accent4>
        <a:srgbClr val="a4876b"/>
      </a:accent4>
      <a:accent5>
        <a:srgbClr val="b38356"/>
      </a:accent5>
      <a:accent6>
        <a:srgbClr val="736656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276</ep:Words>
  <ep:PresentationFormat>와이드스크린</ep:PresentationFormat>
  <ep:Paragraphs>80</ep:Paragraphs>
  <ep:Slides>18</ep:Slides>
  <ep:Notes>0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6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2023-04-05T04:53:31.000</dcterms:created>
  <dc:creator>Yu Saebyeol</dc:creator>
  <cp:lastModifiedBy>gur54</cp:lastModifiedBy>
  <dcterms:modified xsi:type="dcterms:W3CDTF">2024-08-26T17:34:51.496</dcterms:modified>
  <cp:revision>65</cp:revision>
  <dc:title>PowerPoint 프레젠테이션</dc:title>
</cp:coreProperties>
</file>